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5" r:id="rId4"/>
    <p:sldId id="260" r:id="rId5"/>
    <p:sldId id="258" r:id="rId6"/>
    <p:sldId id="257" r:id="rId7"/>
    <p:sldId id="259" r:id="rId8"/>
    <p:sldId id="268" r:id="rId9"/>
    <p:sldId id="266" r:id="rId10"/>
    <p:sldId id="267" r:id="rId11"/>
    <p:sldId id="269" r:id="rId12"/>
    <p:sldId id="270" r:id="rId13"/>
    <p:sldId id="271" r:id="rId1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ADAE"/>
    <a:srgbClr val="230A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DFC80-63AE-4E9B-B872-CFC2883979BC}" type="datetimeFigureOut">
              <a:rPr lang="es-MX" smtClean="0"/>
              <a:t>09/03/2018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63E0E-C4A4-4FC3-A121-B00E169D54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8160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DFC80-63AE-4E9B-B872-CFC2883979BC}" type="datetimeFigureOut">
              <a:rPr lang="es-MX" smtClean="0"/>
              <a:t>09/03/2018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63E0E-C4A4-4FC3-A121-B00E169D54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1126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DFC80-63AE-4E9B-B872-CFC2883979BC}" type="datetimeFigureOut">
              <a:rPr lang="es-MX" smtClean="0"/>
              <a:t>09/03/2018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63E0E-C4A4-4FC3-A121-B00E169D54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4652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DFC80-63AE-4E9B-B872-CFC2883979BC}" type="datetimeFigureOut">
              <a:rPr lang="es-MX" smtClean="0"/>
              <a:t>09/03/2018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63E0E-C4A4-4FC3-A121-B00E169D54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8648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DFC80-63AE-4E9B-B872-CFC2883979BC}" type="datetimeFigureOut">
              <a:rPr lang="es-MX" smtClean="0"/>
              <a:t>09/03/2018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63E0E-C4A4-4FC3-A121-B00E169D54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1418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DFC80-63AE-4E9B-B872-CFC2883979BC}" type="datetimeFigureOut">
              <a:rPr lang="es-MX" smtClean="0"/>
              <a:t>09/03/2018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63E0E-C4A4-4FC3-A121-B00E169D54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9770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DFC80-63AE-4E9B-B872-CFC2883979BC}" type="datetimeFigureOut">
              <a:rPr lang="es-MX" smtClean="0"/>
              <a:t>09/03/2018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63E0E-C4A4-4FC3-A121-B00E169D54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9165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DFC80-63AE-4E9B-B872-CFC2883979BC}" type="datetimeFigureOut">
              <a:rPr lang="es-MX" smtClean="0"/>
              <a:t>09/03/2018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63E0E-C4A4-4FC3-A121-B00E169D54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2897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DFC80-63AE-4E9B-B872-CFC2883979BC}" type="datetimeFigureOut">
              <a:rPr lang="es-MX" smtClean="0"/>
              <a:t>09/03/2018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63E0E-C4A4-4FC3-A121-B00E169D54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1111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DFC80-63AE-4E9B-B872-CFC2883979BC}" type="datetimeFigureOut">
              <a:rPr lang="es-MX" smtClean="0"/>
              <a:t>09/03/2018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63E0E-C4A4-4FC3-A121-B00E169D54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175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DFC80-63AE-4E9B-B872-CFC2883979BC}" type="datetimeFigureOut">
              <a:rPr lang="es-MX" smtClean="0"/>
              <a:t>09/03/2018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63E0E-C4A4-4FC3-A121-B00E169D54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206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DFC80-63AE-4E9B-B872-CFC2883979BC}" type="datetimeFigureOut">
              <a:rPr lang="es-MX" smtClean="0"/>
              <a:t>09/03/2018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63E0E-C4A4-4FC3-A121-B00E169D54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4200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4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hyperlink" Target="http://www.herramientasoit.org/" TargetMode="External"/><Relationship Id="rId4" Type="http://schemas.openxmlformats.org/officeDocument/2006/relationships/hyperlink" Target="http://www.conocer.gob.mx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2.emf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2679033"/>
            <a:ext cx="12192000" cy="4178968"/>
          </a:xfrm>
          <a:prstGeom prst="rect">
            <a:avLst/>
          </a:prstGeom>
          <a:blipFill dpi="0" rotWithShape="1">
            <a:blip r:embed="rId2">
              <a:alphaModFix amt="4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657140" y="-5237"/>
            <a:ext cx="9246104" cy="2186963"/>
          </a:xfrm>
        </p:spPr>
        <p:txBody>
          <a:bodyPr>
            <a:normAutofit/>
          </a:bodyPr>
          <a:lstStyle/>
          <a:p>
            <a:r>
              <a:rPr lang="es-MX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Congreso Latinoamericano de Pirotécnicos</a:t>
            </a:r>
            <a:endParaRPr lang="es-MX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4569266"/>
            <a:ext cx="12192000" cy="1118937"/>
          </a:xfrm>
          <a:solidFill>
            <a:schemeClr val="tx1">
              <a:lumMod val="75000"/>
              <a:lumOff val="25000"/>
              <a:alpha val="73000"/>
            </a:schemeClr>
          </a:solidFill>
        </p:spPr>
        <p:txBody>
          <a:bodyPr>
            <a:noAutofit/>
          </a:bodyPr>
          <a:lstStyle/>
          <a:p>
            <a:r>
              <a:rPr lang="es-MX" sz="4000" b="1" dirty="0">
                <a:solidFill>
                  <a:schemeClr val="bg1"/>
                </a:solidFill>
              </a:rPr>
              <a:t>Certificación de Pirotécnicos para montajes de espectáculos</a:t>
            </a:r>
            <a:endParaRPr lang="es-MX" sz="4000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02" y="222363"/>
            <a:ext cx="2160000" cy="21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266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-2" y="335158"/>
            <a:ext cx="12192001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Beneficios del Estándar de Competencia</a:t>
            </a:r>
            <a:endParaRPr lang="es-MX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582" y="1316648"/>
            <a:ext cx="2227971" cy="193833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582" y="4923691"/>
            <a:ext cx="2234562" cy="1486999"/>
          </a:xfrm>
          <a:prstGeom prst="rect">
            <a:avLst/>
          </a:prstGeom>
        </p:spPr>
      </p:pic>
      <p:pic>
        <p:nvPicPr>
          <p:cNvPr id="12" name="28 Imagen" descr="logo CONOCER VER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9991" y="3590142"/>
            <a:ext cx="2234562" cy="1076134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4044736" y="1657587"/>
            <a:ext cx="76676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7"/>
              </a:buBlip>
            </a:pPr>
            <a:r>
              <a:rPr lang="es-MX" sz="24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Capitalizar la experiencia y el conocimiento.</a:t>
            </a:r>
          </a:p>
          <a:p>
            <a:pPr marL="285750" indent="-285750">
              <a:buBlip>
                <a:blip r:embed="rId7"/>
              </a:buBlip>
            </a:pPr>
            <a:endParaRPr lang="es-MX" sz="24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buBlip>
                <a:blip r:embed="rId7"/>
              </a:buBlip>
            </a:pPr>
            <a:r>
              <a:rPr lang="es-MX" sz="24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Contar con un referente para la capacitación y evaluación.</a:t>
            </a:r>
          </a:p>
          <a:p>
            <a:pPr marL="285750" indent="-285750">
              <a:buBlip>
                <a:blip r:embed="rId7"/>
              </a:buBlip>
            </a:pPr>
            <a:endParaRPr lang="es-MX" sz="2400" b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buBlip>
                <a:blip r:embed="rId7"/>
              </a:buBlip>
            </a:pPr>
            <a:r>
              <a:rPr lang="es-MX" sz="24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Homologar </a:t>
            </a:r>
            <a:r>
              <a:rPr lang="es-MX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las </a:t>
            </a:r>
            <a:r>
              <a:rPr lang="es-MX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buenas prácticas </a:t>
            </a:r>
            <a:r>
              <a:rPr lang="es-MX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en cuanto a la preparación, ejecución y desmontaje de un espectáculo aéreo con fuegos artificiales. </a:t>
            </a:r>
            <a:endParaRPr lang="es-MX" sz="2400" b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buBlip>
                <a:blip r:embed="rId7"/>
              </a:buBlip>
            </a:pPr>
            <a:endParaRPr lang="es-MX" sz="24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buBlip>
                <a:blip r:embed="rId7"/>
              </a:buBlip>
            </a:pPr>
            <a:r>
              <a:rPr lang="es-MX" sz="24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Identificar </a:t>
            </a:r>
            <a:r>
              <a:rPr lang="es-MX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los aspectos que </a:t>
            </a:r>
            <a:r>
              <a:rPr lang="es-MX" sz="24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se deben </a:t>
            </a:r>
            <a:r>
              <a:rPr lang="es-MX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fortalecer a través de capacitación, prácticas en campo </a:t>
            </a:r>
            <a:r>
              <a:rPr lang="es-MX" sz="24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y/o </a:t>
            </a:r>
            <a:r>
              <a:rPr lang="es-MX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desarrollo de </a:t>
            </a:r>
            <a:r>
              <a:rPr lang="es-MX" sz="24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habilidades.</a:t>
            </a: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130427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-2" y="335158"/>
            <a:ext cx="12192001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Beneficios de la Certificación</a:t>
            </a:r>
            <a:endParaRPr lang="es-MX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14 Grupo"/>
          <p:cNvGrpSpPr/>
          <p:nvPr/>
        </p:nvGrpSpPr>
        <p:grpSpPr>
          <a:xfrm>
            <a:off x="7857621" y="1512148"/>
            <a:ext cx="3764605" cy="4815192"/>
            <a:chOff x="2071991" y="1196502"/>
            <a:chExt cx="3764605" cy="4815192"/>
          </a:xfrm>
        </p:grpSpPr>
        <p:sp>
          <p:nvSpPr>
            <p:cNvPr id="6" name="11 Rectángulo"/>
            <p:cNvSpPr/>
            <p:nvPr/>
          </p:nvSpPr>
          <p:spPr bwMode="auto">
            <a:xfrm>
              <a:off x="2071991" y="1196502"/>
              <a:ext cx="3764605" cy="4815192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MX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34908" t="19884" r="33333" b="10670"/>
            <a:stretch>
              <a:fillRect/>
            </a:stretch>
          </p:blipFill>
          <p:spPr bwMode="auto">
            <a:xfrm>
              <a:off x="2162439" y="1245140"/>
              <a:ext cx="3627564" cy="4737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ángulo 7"/>
          <p:cNvSpPr/>
          <p:nvPr/>
        </p:nvSpPr>
        <p:spPr>
          <a:xfrm>
            <a:off x="405635" y="1560786"/>
            <a:ext cx="72054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es-MX" sz="24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Garantiza que la persona cuenta con las habilidades, destrezas y conocimientos para desempeñarse en un ambiente seguro y con la calidad requerida.</a:t>
            </a:r>
          </a:p>
          <a:p>
            <a:endParaRPr lang="es-MX" sz="2400" b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es-MX" sz="24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Contar con un reconocimiento oficial.</a:t>
            </a:r>
          </a:p>
          <a:p>
            <a:endParaRPr lang="es-MX" sz="2400" b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es-MX" sz="24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Disminución </a:t>
            </a:r>
            <a:r>
              <a:rPr lang="es-MX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es-MX" sz="24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riesgos</a:t>
            </a:r>
            <a:r>
              <a:rPr lang="es-MX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MX" sz="24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e incidentes.</a:t>
            </a:r>
            <a:endParaRPr lang="es-MX" sz="24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buBlip>
                <a:blip r:embed="rId5"/>
              </a:buBlip>
            </a:pPr>
            <a:endParaRPr lang="es-MX" sz="2400" b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es-MX" sz="24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Aprovechamiento </a:t>
            </a:r>
            <a:r>
              <a:rPr lang="es-MX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de los </a:t>
            </a:r>
            <a:r>
              <a:rPr lang="es-MX" sz="24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insumos, materiales y equipo</a:t>
            </a:r>
            <a:endParaRPr lang="es-MX" sz="24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s-MX" sz="2400" b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buBlip>
                <a:blip r:embed="rId5"/>
              </a:buBlip>
            </a:pPr>
            <a:endParaRPr lang="es-MX" sz="24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42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7835" y="6119046"/>
            <a:ext cx="12191998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latin typeface="Segoe UI" panose="020B0502040204020203" pitchFamily="34" charset="0"/>
                <a:cs typeface="Segoe UI" panose="020B0502040204020203" pitchFamily="34" charset="0"/>
                <a:hlinkClick r:id="rId4"/>
              </a:rPr>
              <a:t>www.conocer.gob.mx</a:t>
            </a:r>
            <a:r>
              <a:rPr lang="es-MX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			</a:t>
            </a:r>
            <a:r>
              <a:rPr lang="es-MX" sz="2800" dirty="0" smtClean="0">
                <a:latin typeface="Segoe UI" panose="020B0502040204020203" pitchFamily="34" charset="0"/>
                <a:cs typeface="Segoe UI" panose="020B0502040204020203" pitchFamily="34" charset="0"/>
                <a:hlinkClick r:id="rId5"/>
              </a:rPr>
              <a:t>www.herramientasoit.org</a:t>
            </a:r>
            <a:endParaRPr lang="es-MX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-27834" y="767314"/>
            <a:ext cx="12219834" cy="175432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certificación no es un FIN</a:t>
            </a:r>
          </a:p>
          <a:p>
            <a:pPr algn="ctr"/>
            <a:r>
              <a:rPr lang="es-MX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MX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 un MEDIO</a:t>
            </a:r>
          </a:p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fortalecer al </a:t>
            </a:r>
            <a:r>
              <a:rPr lang="es-MX" sz="3600" b="1" cap="sm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 de Pirotecnia</a:t>
            </a:r>
            <a:endParaRPr lang="es-MX" sz="36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4886" y="2880664"/>
            <a:ext cx="4542229" cy="302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7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5" name="Triángulo isósceles 4"/>
          <p:cNvSpPr/>
          <p:nvPr/>
        </p:nvSpPr>
        <p:spPr>
          <a:xfrm>
            <a:off x="4007224" y="6189632"/>
            <a:ext cx="8229268" cy="668368"/>
          </a:xfrm>
          <a:prstGeom prst="triangle">
            <a:avLst>
              <a:gd name="adj" fmla="val 81097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Triángulo isósceles 5"/>
          <p:cNvSpPr/>
          <p:nvPr/>
        </p:nvSpPr>
        <p:spPr>
          <a:xfrm flipH="1">
            <a:off x="0" y="6189632"/>
            <a:ext cx="4341042" cy="668368"/>
          </a:xfrm>
          <a:prstGeom prst="triangle">
            <a:avLst>
              <a:gd name="adj" fmla="val 8109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Rectángulo 17"/>
          <p:cNvSpPr/>
          <p:nvPr/>
        </p:nvSpPr>
        <p:spPr>
          <a:xfrm>
            <a:off x="-2" y="-39877"/>
            <a:ext cx="12192000" cy="169418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Rectángulo 18"/>
          <p:cNvSpPr/>
          <p:nvPr/>
        </p:nvSpPr>
        <p:spPr>
          <a:xfrm>
            <a:off x="-44493" y="1846653"/>
            <a:ext cx="3144431" cy="501134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20" name="Grupo 19"/>
          <p:cNvGrpSpPr/>
          <p:nvPr/>
        </p:nvGrpSpPr>
        <p:grpSpPr>
          <a:xfrm>
            <a:off x="458963" y="5755341"/>
            <a:ext cx="2875908" cy="585153"/>
            <a:chOff x="458963" y="5755341"/>
            <a:chExt cx="2875908" cy="585153"/>
          </a:xfrm>
        </p:grpSpPr>
        <p:sp>
          <p:nvSpPr>
            <p:cNvPr id="7" name="CuadroTexto 6"/>
            <p:cNvSpPr txBox="1"/>
            <p:nvPr/>
          </p:nvSpPr>
          <p:spPr>
            <a:xfrm>
              <a:off x="1133099" y="5915641"/>
              <a:ext cx="22017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2000" b="1" dirty="0" smtClean="0">
                  <a:solidFill>
                    <a:schemeClr val="accent5">
                      <a:lumMod val="50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@</a:t>
              </a:r>
              <a:r>
                <a:rPr lang="es-ES" sz="2000" b="1" dirty="0" err="1" smtClean="0">
                  <a:solidFill>
                    <a:schemeClr val="accent5">
                      <a:lumMod val="50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GrupoCualli</a:t>
              </a:r>
              <a:endParaRPr lang="es-ES" sz="2000" b="1" dirty="0">
                <a:solidFill>
                  <a:schemeClr val="accent5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pic>
          <p:nvPicPr>
            <p:cNvPr id="15" name="Picture 2" descr="Resultado de imagen para facebook icon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963" y="5755341"/>
              <a:ext cx="585153" cy="585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ítulo 1"/>
          <p:cNvSpPr txBox="1">
            <a:spLocks/>
          </p:cNvSpPr>
          <p:nvPr/>
        </p:nvSpPr>
        <p:spPr>
          <a:xfrm>
            <a:off x="2724375" y="574996"/>
            <a:ext cx="9246104" cy="95635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Congreso Latinoamericano de Pirotécnicos</a:t>
            </a:r>
            <a:endParaRPr lang="es-MX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50" y="152470"/>
            <a:ext cx="1584758" cy="1541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24" y="2923416"/>
            <a:ext cx="2640976" cy="118305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099938" y="0"/>
            <a:ext cx="9092061" cy="6872041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4833278" y="3096477"/>
            <a:ext cx="62776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>
                <a:solidFill>
                  <a:schemeClr val="accent5">
                    <a:lumMod val="50000"/>
                  </a:schemeClr>
                </a:solidFill>
                <a:latin typeface="Americana XBd BT" panose="02020804070706020304" pitchFamily="18" charset="0"/>
              </a:rPr>
              <a:t>Juana Rodríguez </a:t>
            </a:r>
            <a:r>
              <a:rPr lang="es-MX" sz="3200" dirty="0" err="1" smtClean="0">
                <a:solidFill>
                  <a:schemeClr val="accent5">
                    <a:lumMod val="50000"/>
                  </a:schemeClr>
                </a:solidFill>
                <a:latin typeface="Americana XBd BT" panose="02020804070706020304" pitchFamily="18" charset="0"/>
              </a:rPr>
              <a:t>Rodríguez</a:t>
            </a:r>
            <a:endParaRPr lang="es-MX" sz="3200" dirty="0" smtClean="0">
              <a:solidFill>
                <a:schemeClr val="accent5">
                  <a:lumMod val="50000"/>
                </a:schemeClr>
              </a:solidFill>
              <a:latin typeface="Americana XBd BT" panose="02020804070706020304" pitchFamily="18" charset="0"/>
            </a:endParaRPr>
          </a:p>
          <a:p>
            <a:pPr algn="ctr"/>
            <a:endParaRPr lang="es-MX" sz="3200" dirty="0" smtClean="0">
              <a:solidFill>
                <a:schemeClr val="accent5">
                  <a:lumMod val="50000"/>
                </a:schemeClr>
              </a:solidFill>
              <a:latin typeface="Americana XBd BT" panose="02020804070706020304" pitchFamily="18" charset="0"/>
            </a:endParaRPr>
          </a:p>
          <a:p>
            <a:pPr algn="ctr"/>
            <a:r>
              <a:rPr lang="es-MX" sz="3200" dirty="0" smtClean="0">
                <a:solidFill>
                  <a:schemeClr val="accent5">
                    <a:lumMod val="50000"/>
                  </a:schemeClr>
                </a:solidFill>
                <a:latin typeface="Americana XBd BT" panose="02020804070706020304" pitchFamily="18" charset="0"/>
              </a:rPr>
              <a:t>rodzr@yahoo.com</a:t>
            </a:r>
          </a:p>
          <a:p>
            <a:pPr algn="ctr"/>
            <a:endParaRPr lang="es-MX" sz="3200" dirty="0">
              <a:solidFill>
                <a:schemeClr val="accent5">
                  <a:lumMod val="50000"/>
                </a:schemeClr>
              </a:solidFill>
              <a:latin typeface="Americana XBd BT" panose="02020804070706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11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Rectángulo 1"/>
          <p:cNvSpPr/>
          <p:nvPr/>
        </p:nvSpPr>
        <p:spPr>
          <a:xfrm>
            <a:off x="872837" y="1582088"/>
            <a:ext cx="1101436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3335" algn="ctr">
              <a:lnSpc>
                <a:spcPct val="150000"/>
              </a:lnSpc>
              <a:spcAft>
                <a:spcPts val="0"/>
              </a:spcAft>
            </a:pPr>
            <a:r>
              <a:rPr lang="es-MX" sz="3200" b="1" i="1" dirty="0">
                <a:latin typeface="Arial" panose="020B0604020202020204" pitchFamily="34" charset="0"/>
                <a:ea typeface="Times New Roman" panose="02020603050405020304" pitchFamily="18" charset="0"/>
              </a:rPr>
              <a:t>“Un maestro de los fuegos artificiales es un artista. </a:t>
            </a:r>
            <a:endParaRPr lang="es-MX" sz="3200" b="1" i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R="13335" algn="ctr">
              <a:lnSpc>
                <a:spcPct val="150000"/>
              </a:lnSpc>
              <a:spcAft>
                <a:spcPts val="0"/>
              </a:spcAft>
            </a:pPr>
            <a:r>
              <a:rPr lang="es-MX" sz="3200" b="1" i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Cualquiera </a:t>
            </a:r>
            <a:r>
              <a:rPr lang="es-MX" sz="3200" b="1" i="1" dirty="0">
                <a:latin typeface="Arial" panose="020B0604020202020204" pitchFamily="34" charset="0"/>
                <a:ea typeface="Times New Roman" panose="02020603050405020304" pitchFamily="18" charset="0"/>
              </a:rPr>
              <a:t>puede ser camarógrafo, pero para ser un pirotécnico necesitas cinco elementos: el talento de un artista, las manos de un escultor, el corazón de un poeta, el ojo de un pintor y el coraje de un guerrero</a:t>
            </a:r>
            <a:r>
              <a:rPr lang="es-MX" sz="3200" b="1" i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”.</a:t>
            </a:r>
          </a:p>
          <a:p>
            <a:pPr marR="13335" algn="ctr">
              <a:lnSpc>
                <a:spcPct val="150000"/>
              </a:lnSpc>
              <a:spcAft>
                <a:spcPts val="0"/>
              </a:spcAft>
            </a:pPr>
            <a:endParaRPr lang="es-MX" sz="2800" b="1" i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R="13335" algn="r">
              <a:lnSpc>
                <a:spcPct val="150000"/>
              </a:lnSpc>
              <a:spcAft>
                <a:spcPts val="0"/>
              </a:spcAft>
            </a:pPr>
            <a:r>
              <a:rPr lang="es-MX" sz="2000" b="1" i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Pirotécnico Anónimo</a:t>
            </a:r>
            <a:endParaRPr lang="es-MX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70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2" y="78830"/>
            <a:ext cx="11810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9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69" y="15766"/>
            <a:ext cx="12052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3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267201" y="208548"/>
            <a:ext cx="7587916" cy="646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Causas</a:t>
            </a:r>
            <a:endParaRPr lang="es-MX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267201" y="1284773"/>
            <a:ext cx="75879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SzPct val="150000"/>
              <a:buBlip>
                <a:blip r:embed="rId2"/>
              </a:buBlip>
            </a:pPr>
            <a:r>
              <a:rPr lang="es-MX" sz="2800" dirty="0">
                <a:latin typeface="Arial Rounded MT Bold" panose="020F0704030504030204" pitchFamily="34" charset="0"/>
              </a:rPr>
              <a:t>L</a:t>
            </a:r>
            <a:r>
              <a:rPr lang="es-MX" sz="2800" dirty="0" smtClean="0">
                <a:latin typeface="Arial Rounded MT Bold" panose="020F0704030504030204" pitchFamily="34" charset="0"/>
              </a:rPr>
              <a:t>as </a:t>
            </a:r>
            <a:r>
              <a:rPr lang="es-MX" sz="2800" dirty="0">
                <a:latin typeface="Arial Rounded MT Bold" panose="020F0704030504030204" pitchFamily="34" charset="0"/>
              </a:rPr>
              <a:t>condiciones físicas del lugar de </a:t>
            </a:r>
            <a:r>
              <a:rPr lang="es-MX" sz="2800" dirty="0" smtClean="0">
                <a:latin typeface="Arial Rounded MT Bold" panose="020F0704030504030204" pitchFamily="34" charset="0"/>
              </a:rPr>
              <a:t>almacenamiento.</a:t>
            </a:r>
          </a:p>
          <a:p>
            <a:pPr marL="457200" indent="-457200">
              <a:lnSpc>
                <a:spcPct val="150000"/>
              </a:lnSpc>
              <a:buSzPct val="150000"/>
              <a:buBlip>
                <a:blip r:embed="rId2"/>
              </a:buBlip>
            </a:pPr>
            <a:r>
              <a:rPr lang="es-MX" sz="2800" dirty="0">
                <a:latin typeface="Arial Rounded MT Bold" panose="020F0704030504030204" pitchFamily="34" charset="0"/>
              </a:rPr>
              <a:t>Cantidad almacenada</a:t>
            </a:r>
          </a:p>
          <a:p>
            <a:pPr marL="457200" indent="-457200">
              <a:lnSpc>
                <a:spcPct val="150000"/>
              </a:lnSpc>
              <a:buSzPct val="150000"/>
              <a:buBlip>
                <a:blip r:embed="rId2"/>
              </a:buBlip>
            </a:pPr>
            <a:r>
              <a:rPr lang="es-MX" sz="2800" dirty="0">
                <a:latin typeface="Arial Rounded MT Bold" panose="020F0704030504030204" pitchFamily="34" charset="0"/>
              </a:rPr>
              <a:t>Condiciones de fuegos artificiales e insumos para su fabricación</a:t>
            </a:r>
          </a:p>
          <a:p>
            <a:pPr marL="457200" indent="-457200">
              <a:lnSpc>
                <a:spcPct val="150000"/>
              </a:lnSpc>
              <a:buSzPct val="150000"/>
              <a:buBlip>
                <a:blip r:embed="rId2"/>
              </a:buBlip>
            </a:pPr>
            <a:r>
              <a:rPr lang="es-MX" sz="2800" dirty="0" smtClean="0">
                <a:latin typeface="Arial Rounded MT Bold" panose="020F0704030504030204" pitchFamily="34" charset="0"/>
              </a:rPr>
              <a:t>Manipulación </a:t>
            </a:r>
            <a:r>
              <a:rPr lang="es-MX" sz="2800" dirty="0">
                <a:latin typeface="Arial Rounded MT Bold" panose="020F0704030504030204" pitchFamily="34" charset="0"/>
              </a:rPr>
              <a:t>de fuegos artificiales</a:t>
            </a:r>
          </a:p>
          <a:p>
            <a:pPr marL="457200" indent="-457200">
              <a:lnSpc>
                <a:spcPct val="150000"/>
              </a:lnSpc>
              <a:buSzPct val="150000"/>
              <a:buBlip>
                <a:blip r:embed="rId2"/>
              </a:buBlip>
            </a:pPr>
            <a:r>
              <a:rPr lang="es-MX" sz="2800" dirty="0">
                <a:latin typeface="Arial Rounded MT Bold" panose="020F0704030504030204" pitchFamily="34" charset="0"/>
              </a:rPr>
              <a:t>Impacto de </a:t>
            </a:r>
            <a:r>
              <a:rPr lang="es-MX" sz="2800" dirty="0" smtClean="0">
                <a:latin typeface="Arial Rounded MT Bold" panose="020F0704030504030204" pitchFamily="34" charset="0"/>
              </a:rPr>
              <a:t>fuegos artificiales </a:t>
            </a:r>
            <a:r>
              <a:rPr lang="es-MX" sz="2800" dirty="0">
                <a:latin typeface="Arial Rounded MT Bold" panose="020F0704030504030204" pitchFamily="34" charset="0"/>
              </a:rPr>
              <a:t>fuera de la zona de seguridad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" y="3067050"/>
            <a:ext cx="3994483" cy="379095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9605" t="17310" r="24079"/>
          <a:stretch/>
        </p:blipFill>
        <p:spPr>
          <a:xfrm>
            <a:off x="1589" y="0"/>
            <a:ext cx="3994483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0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71373"/>
            <a:ext cx="6858000" cy="1219199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753" y="54904"/>
            <a:ext cx="5715000" cy="34671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3" y="2813758"/>
            <a:ext cx="5479200" cy="331273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1953" y="2949825"/>
            <a:ext cx="5527764" cy="374885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6012" y="710488"/>
            <a:ext cx="3945988" cy="3945988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692753" y="-282815"/>
            <a:ext cx="5996395" cy="3096573"/>
            <a:chOff x="211570" y="2333271"/>
            <a:chExt cx="7305117" cy="3970378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8"/>
            <a:srcRect l="5908" t="63050" r="29301"/>
            <a:stretch/>
          </p:blipFill>
          <p:spPr>
            <a:xfrm>
              <a:off x="211570" y="4690371"/>
              <a:ext cx="5037222" cy="1613278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9"/>
            <a:srcRect l="8058" t="9064"/>
            <a:stretch/>
          </p:blipFill>
          <p:spPr>
            <a:xfrm>
              <a:off x="368638" y="2333271"/>
              <a:ext cx="7148049" cy="39703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331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" y="1646407"/>
            <a:ext cx="4539175" cy="397340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6581" y="1646407"/>
            <a:ext cx="4035419" cy="397340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748" y="198568"/>
            <a:ext cx="3114582" cy="106252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2573" y="244057"/>
            <a:ext cx="4695825" cy="97155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7509" y="3402764"/>
            <a:ext cx="4761698" cy="345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5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b="37563"/>
          <a:stretch/>
        </p:blipFill>
        <p:spPr>
          <a:xfrm>
            <a:off x="5314816" y="1151215"/>
            <a:ext cx="6096000" cy="268216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" y="305014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/>
              <a:t>Comité de Gestión por Competencias de Pirotecnia</a:t>
            </a:r>
            <a:endParaRPr lang="es-MX" sz="40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638" y="1012900"/>
            <a:ext cx="3515632" cy="178571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1011" y="3890089"/>
            <a:ext cx="2591421" cy="29111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7560" y="3889038"/>
            <a:ext cx="2529311" cy="2913298"/>
          </a:xfrm>
          <a:prstGeom prst="rect">
            <a:avLst/>
          </a:prstGeom>
        </p:spPr>
      </p:pic>
      <p:pic>
        <p:nvPicPr>
          <p:cNvPr id="9" name="28 Imagen" descr="logo CONOCER VERT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02779" y="2937163"/>
            <a:ext cx="2669254" cy="128547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2781" y="4548953"/>
            <a:ext cx="1469346" cy="198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7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655" y="12327"/>
            <a:ext cx="12192000" cy="6857999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" y="68968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/>
              <a:t>Comité de Gestión por Competencias de Pirotecnia</a:t>
            </a:r>
            <a:endParaRPr lang="es-MX" sz="4000" b="1" dirty="0"/>
          </a:p>
        </p:txBody>
      </p:sp>
      <p:sp>
        <p:nvSpPr>
          <p:cNvPr id="4" name="Rectángulo 3"/>
          <p:cNvSpPr/>
          <p:nvPr/>
        </p:nvSpPr>
        <p:spPr>
          <a:xfrm>
            <a:off x="0" y="816169"/>
            <a:ext cx="5064977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bg1"/>
                </a:solidFill>
              </a:rPr>
              <a:t>Estándar de Competencia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8136" y="1472169"/>
            <a:ext cx="12548382" cy="54252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es-MX" sz="2800" b="1" i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Presentación de espectáculos aéreos con fuegos artificiales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876331" y="2235495"/>
            <a:ext cx="1972015" cy="38170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MX" dirty="0">
                <a:latin typeface="Arial Rounded MT Bold" panose="020F0704030504030204" pitchFamily="34" charset="0"/>
              </a:rPr>
              <a:t>Elemento 1 de 3</a:t>
            </a:r>
            <a:endParaRPr lang="es-MX" sz="2000" dirty="0">
              <a:latin typeface="Arial Rounded MT Bold" panose="020F07040305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76331" y="3970298"/>
            <a:ext cx="1972015" cy="38170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MX" dirty="0">
                <a:latin typeface="Arial Rounded MT Bold" panose="020F0704030504030204" pitchFamily="34" charset="0"/>
              </a:rPr>
              <a:t>Elemento </a:t>
            </a:r>
            <a:r>
              <a:rPr lang="es-MX" dirty="0" smtClean="0">
                <a:latin typeface="Arial Rounded MT Bold" panose="020F0704030504030204" pitchFamily="34" charset="0"/>
              </a:rPr>
              <a:t>3 </a:t>
            </a:r>
            <a:r>
              <a:rPr lang="es-MX" dirty="0">
                <a:latin typeface="Arial Rounded MT Bold" panose="020F0704030504030204" pitchFamily="34" charset="0"/>
              </a:rPr>
              <a:t>de 3</a:t>
            </a:r>
            <a:endParaRPr lang="es-MX" sz="2000" dirty="0">
              <a:latin typeface="Arial Rounded MT Bold" panose="020F07040305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876331" y="3099861"/>
            <a:ext cx="1972015" cy="38170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MX" dirty="0">
                <a:latin typeface="Arial Rounded MT Bold" panose="020F0704030504030204" pitchFamily="34" charset="0"/>
              </a:rPr>
              <a:t>Elemento </a:t>
            </a:r>
            <a:r>
              <a:rPr lang="es-MX" dirty="0" smtClean="0">
                <a:latin typeface="Arial Rounded MT Bold" panose="020F0704030504030204" pitchFamily="34" charset="0"/>
              </a:rPr>
              <a:t>2 </a:t>
            </a:r>
            <a:r>
              <a:rPr lang="es-MX" dirty="0">
                <a:latin typeface="Arial Rounded MT Bold" panose="020F0704030504030204" pitchFamily="34" charset="0"/>
              </a:rPr>
              <a:t>de 3</a:t>
            </a:r>
            <a:endParaRPr lang="es-MX" sz="2000" dirty="0">
              <a:latin typeface="Arial Rounded MT Bold" panose="020F07040305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387206" y="2187245"/>
            <a:ext cx="8075416" cy="47820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s-MX" sz="2400" dirty="0">
                <a:latin typeface="Arial Rounded MT Bold" panose="020F0704030504030204" pitchFamily="34" charset="0"/>
              </a:rPr>
              <a:t>Preparar </a:t>
            </a:r>
            <a:r>
              <a:rPr lang="es-MX" sz="2400" dirty="0" smtClean="0">
                <a:latin typeface="Arial Rounded MT Bold" panose="020F0704030504030204" pitchFamily="34" charset="0"/>
              </a:rPr>
              <a:t>espectáculos aéreos </a:t>
            </a:r>
            <a:r>
              <a:rPr lang="es-MX" sz="2400" dirty="0">
                <a:latin typeface="Arial Rounded MT Bold" panose="020F0704030504030204" pitchFamily="34" charset="0"/>
              </a:rPr>
              <a:t>con fuegos artificiales</a:t>
            </a:r>
            <a:endParaRPr lang="es-MX" sz="2800" dirty="0">
              <a:latin typeface="Arial Rounded MT Bold" panose="020F07040305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419169" y="3056976"/>
            <a:ext cx="8011489" cy="47820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s-MX" sz="2400" dirty="0">
                <a:latin typeface="Arial Rounded MT Bold" panose="020F0704030504030204" pitchFamily="34" charset="0"/>
              </a:rPr>
              <a:t>Ejecutar espectáculos </a:t>
            </a:r>
            <a:r>
              <a:rPr lang="es-MX" sz="2400" dirty="0" smtClean="0">
                <a:latin typeface="Arial Rounded MT Bold" panose="020F0704030504030204" pitchFamily="34" charset="0"/>
              </a:rPr>
              <a:t>aéreos con </a:t>
            </a:r>
            <a:r>
              <a:rPr lang="es-MX" sz="2400" dirty="0">
                <a:latin typeface="Arial Rounded MT Bold" panose="020F0704030504030204" pitchFamily="34" charset="0"/>
              </a:rPr>
              <a:t>fuegos artificiales</a:t>
            </a:r>
            <a:endParaRPr lang="es-MX" sz="2800" dirty="0">
              <a:latin typeface="Arial Rounded MT Bold" panose="020F07040305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387206" y="3926707"/>
            <a:ext cx="8393003" cy="47820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  <a:tabLst>
                <a:tab pos="657225" algn="l"/>
              </a:tabLst>
            </a:pPr>
            <a:r>
              <a:rPr lang="es-MX" sz="2400" dirty="0">
                <a:latin typeface="Arial Rounded MT Bold" panose="020F0704030504030204" pitchFamily="34" charset="0"/>
              </a:rPr>
              <a:t>Desmontar espectáculos </a:t>
            </a:r>
            <a:r>
              <a:rPr lang="es-MX" sz="2400" dirty="0" smtClean="0">
                <a:latin typeface="Arial Rounded MT Bold" panose="020F0704030504030204" pitchFamily="34" charset="0"/>
              </a:rPr>
              <a:t>aéreos con </a:t>
            </a:r>
            <a:r>
              <a:rPr lang="es-MX" sz="2400" dirty="0">
                <a:latin typeface="Arial Rounded MT Bold" panose="020F0704030504030204" pitchFamily="34" charset="0"/>
              </a:rPr>
              <a:t>fuegos artificiales</a:t>
            </a:r>
            <a:endParaRPr lang="es-MX" sz="2800" dirty="0">
              <a:latin typeface="Arial Rounded MT Bold" panose="020F07040305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/>
          <a:srcRect b="9827"/>
          <a:stretch/>
        </p:blipFill>
        <p:spPr>
          <a:xfrm>
            <a:off x="-1" y="5109447"/>
            <a:ext cx="3724680" cy="174274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786" y="5109447"/>
            <a:ext cx="4181475" cy="176212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0369" y="5109447"/>
            <a:ext cx="3642891" cy="174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3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1405</TotalTime>
  <Words>293</Words>
  <Application>Microsoft Office PowerPoint</Application>
  <PresentationFormat>Panorámica</PresentationFormat>
  <Paragraphs>47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3" baseType="lpstr">
      <vt:lpstr>Americana XBd BT</vt:lpstr>
      <vt:lpstr>Arial</vt:lpstr>
      <vt:lpstr>Arial Rounded MT Bold</vt:lpstr>
      <vt:lpstr>Calibri</vt:lpstr>
      <vt:lpstr>Calibri Light</vt:lpstr>
      <vt:lpstr>Segoe UI</vt:lpstr>
      <vt:lpstr>Segoe UI Black</vt:lpstr>
      <vt:lpstr>Times New Roman</vt:lpstr>
      <vt:lpstr>Verdana</vt:lpstr>
      <vt:lpstr>Tema de Office</vt:lpstr>
      <vt:lpstr>Congreso Latinoamericano de Pirotécnicos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.</dc:creator>
  <cp:lastModifiedBy>.</cp:lastModifiedBy>
  <cp:revision>55</cp:revision>
  <dcterms:created xsi:type="dcterms:W3CDTF">2018-02-11T05:33:03Z</dcterms:created>
  <dcterms:modified xsi:type="dcterms:W3CDTF">2018-03-09T09:25:47Z</dcterms:modified>
</cp:coreProperties>
</file>